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66" r:id="rId3"/>
    <p:sldId id="270" r:id="rId4"/>
    <p:sldId id="261" r:id="rId5"/>
    <p:sldId id="299" r:id="rId6"/>
    <p:sldId id="263" r:id="rId7"/>
    <p:sldId id="275" r:id="rId8"/>
    <p:sldId id="297" r:id="rId9"/>
    <p:sldId id="298" r:id="rId10"/>
    <p:sldId id="269" r:id="rId11"/>
    <p:sldId id="272" r:id="rId12"/>
    <p:sldId id="279" r:id="rId13"/>
    <p:sldId id="300" r:id="rId14"/>
    <p:sldId id="271" r:id="rId15"/>
    <p:sldId id="274" r:id="rId16"/>
    <p:sldId id="278" r:id="rId17"/>
    <p:sldId id="282" r:id="rId18"/>
    <p:sldId id="283" r:id="rId19"/>
    <p:sldId id="284" r:id="rId20"/>
    <p:sldId id="286" r:id="rId21"/>
    <p:sldId id="287" r:id="rId22"/>
    <p:sldId id="295" r:id="rId23"/>
    <p:sldId id="296" r:id="rId24"/>
    <p:sldId id="273" r:id="rId25"/>
    <p:sldId id="293" r:id="rId26"/>
    <p:sldId id="294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Japas" initials="NJ" lastIdx="1" clrIdx="0">
    <p:extLst>
      <p:ext uri="{19B8F6BF-5375-455C-9EA6-DF929625EA0E}">
        <p15:presenceInfo xmlns:p15="http://schemas.microsoft.com/office/powerpoint/2012/main" userId="S::nicolas.japas@ironhackus.onmicrosoft.com::3fe84274-98ed-41fe-99c6-0918047c05a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8EC507-01E5-49DD-9DAE-C4C30EAAEB1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A9B25DEB-D436-442F-8C64-4E31AE58F1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 err="1"/>
            <a:t>Section</a:t>
          </a:r>
          <a:r>
            <a:rPr lang="es-ES" dirty="0"/>
            <a:t> A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Trading basics &amp; Project goal</a:t>
          </a:r>
        </a:p>
      </dgm:t>
    </dgm:pt>
    <dgm:pt modelId="{96D18FD3-3AEB-45E3-AF75-D85289AA5D27}" type="parTrans" cxnId="{F77691C5-B7CE-4D13-96AA-AF8E96066C15}">
      <dgm:prSet/>
      <dgm:spPr/>
      <dgm:t>
        <a:bodyPr/>
        <a:lstStyle/>
        <a:p>
          <a:endParaRPr lang="en-US"/>
        </a:p>
      </dgm:t>
    </dgm:pt>
    <dgm:pt modelId="{1D45633F-2433-4B3D-8CD5-14F1C3BF4151}" type="sibTrans" cxnId="{F77691C5-B7CE-4D13-96AA-AF8E96066C15}">
      <dgm:prSet/>
      <dgm:spPr/>
      <dgm:t>
        <a:bodyPr/>
        <a:lstStyle/>
        <a:p>
          <a:endParaRPr lang="en-US"/>
        </a:p>
      </dgm:t>
    </dgm:pt>
    <dgm:pt modelId="{B6C18271-8536-4ED2-9C98-A0C619DEF0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 err="1"/>
            <a:t>Section</a:t>
          </a:r>
          <a:r>
            <a:rPr lang="es-ES" dirty="0"/>
            <a:t> B</a:t>
          </a:r>
        </a:p>
        <a:p>
          <a:pPr>
            <a:lnSpc>
              <a:spcPct val="100000"/>
            </a:lnSpc>
            <a:defRPr cap="all"/>
          </a:pPr>
          <a:r>
            <a:rPr lang="es-ES" dirty="0"/>
            <a:t>Bitcoin and</a:t>
          </a:r>
        </a:p>
        <a:p>
          <a:pPr>
            <a:lnSpc>
              <a:spcPct val="100000"/>
            </a:lnSpc>
            <a:defRPr cap="all"/>
          </a:pPr>
          <a:r>
            <a:rPr lang="es-ES" dirty="0" err="1"/>
            <a:t>Arima</a:t>
          </a:r>
          <a:r>
            <a:rPr lang="es-ES" dirty="0"/>
            <a:t> </a:t>
          </a:r>
          <a:r>
            <a:rPr lang="es-ES" dirty="0" err="1"/>
            <a:t>models</a:t>
          </a:r>
          <a:endParaRPr lang="en-US" dirty="0"/>
        </a:p>
      </dgm:t>
    </dgm:pt>
    <dgm:pt modelId="{94604DBA-BFB2-4EB6-BC9D-684B986F2840}" type="parTrans" cxnId="{C03211BA-06F6-443B-A7C5-2E748D1B2F16}">
      <dgm:prSet/>
      <dgm:spPr/>
      <dgm:t>
        <a:bodyPr/>
        <a:lstStyle/>
        <a:p>
          <a:endParaRPr lang="en-US"/>
        </a:p>
      </dgm:t>
    </dgm:pt>
    <dgm:pt modelId="{696BFB5D-262E-406E-A883-E0EF95BEC468}" type="sibTrans" cxnId="{C03211BA-06F6-443B-A7C5-2E748D1B2F16}">
      <dgm:prSet/>
      <dgm:spPr/>
      <dgm:t>
        <a:bodyPr/>
        <a:lstStyle/>
        <a:p>
          <a:endParaRPr lang="en-US"/>
        </a:p>
      </dgm:t>
    </dgm:pt>
    <dgm:pt modelId="{5C42BED3-F1DD-403A-862E-60CA93BFE8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 err="1"/>
            <a:t>Section</a:t>
          </a:r>
          <a:r>
            <a:rPr lang="es-ES" dirty="0"/>
            <a:t> C</a:t>
          </a:r>
        </a:p>
        <a:p>
          <a:pPr>
            <a:lnSpc>
              <a:spcPct val="100000"/>
            </a:lnSpc>
            <a:defRPr cap="all"/>
          </a:pPr>
          <a:r>
            <a:rPr lang="es-ES" dirty="0" err="1"/>
            <a:t>Feature</a:t>
          </a:r>
          <a:r>
            <a:rPr lang="es-ES" dirty="0"/>
            <a:t> </a:t>
          </a:r>
          <a:r>
            <a:rPr lang="es-ES" dirty="0" err="1"/>
            <a:t>Selection</a:t>
          </a:r>
          <a:endParaRPr lang="en-US" dirty="0"/>
        </a:p>
      </dgm:t>
    </dgm:pt>
    <dgm:pt modelId="{DD7C8FBE-2FC2-4A8F-85FA-8AA47963944C}" type="parTrans" cxnId="{9F7AEC06-EEE3-47B5-A65F-5F0D62FAB6E2}">
      <dgm:prSet/>
      <dgm:spPr/>
      <dgm:t>
        <a:bodyPr/>
        <a:lstStyle/>
        <a:p>
          <a:endParaRPr lang="en-US"/>
        </a:p>
      </dgm:t>
    </dgm:pt>
    <dgm:pt modelId="{E897D540-9668-488C-A11E-B1857932761E}" type="sibTrans" cxnId="{9F7AEC06-EEE3-47B5-A65F-5F0D62FAB6E2}">
      <dgm:prSet/>
      <dgm:spPr/>
      <dgm:t>
        <a:bodyPr/>
        <a:lstStyle/>
        <a:p>
          <a:endParaRPr lang="en-US"/>
        </a:p>
      </dgm:t>
    </dgm:pt>
    <dgm:pt modelId="{E1E0A567-197D-4DE8-976A-D846C288CF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 err="1"/>
            <a:t>Section</a:t>
          </a:r>
          <a:r>
            <a:rPr lang="es-ES" dirty="0"/>
            <a:t> D</a:t>
          </a:r>
        </a:p>
        <a:p>
          <a:pPr>
            <a:lnSpc>
              <a:spcPct val="100000"/>
            </a:lnSpc>
            <a:defRPr cap="all"/>
          </a:pPr>
          <a:r>
            <a:rPr lang="es-ES" dirty="0" err="1"/>
            <a:t>Analysis</a:t>
          </a:r>
          <a:r>
            <a:rPr lang="es-ES" dirty="0"/>
            <a:t> and </a:t>
          </a:r>
          <a:r>
            <a:rPr lang="es-ES" dirty="0" err="1"/>
            <a:t>Prediction</a:t>
          </a:r>
          <a:endParaRPr lang="en-US" dirty="0"/>
        </a:p>
      </dgm:t>
    </dgm:pt>
    <dgm:pt modelId="{D67AC443-2256-4590-94E8-EC81A0ADC93C}" type="parTrans" cxnId="{14598633-AC80-4F44-8E50-379B4E2F0BEC}">
      <dgm:prSet/>
      <dgm:spPr/>
      <dgm:t>
        <a:bodyPr/>
        <a:lstStyle/>
        <a:p>
          <a:endParaRPr lang="es-ES"/>
        </a:p>
      </dgm:t>
    </dgm:pt>
    <dgm:pt modelId="{B9583FF6-F8C1-4020-B438-89D34DEF5C92}" type="sibTrans" cxnId="{14598633-AC80-4F44-8E50-379B4E2F0BEC}">
      <dgm:prSet/>
      <dgm:spPr/>
      <dgm:t>
        <a:bodyPr/>
        <a:lstStyle/>
        <a:p>
          <a:endParaRPr lang="es-ES"/>
        </a:p>
      </dgm:t>
    </dgm:pt>
    <dgm:pt modelId="{F8B2062D-0991-474F-99AB-B542CD32E5A1}" type="pres">
      <dgm:prSet presAssocID="{988EC507-01E5-49DD-9DAE-C4C30EAAEB15}" presName="root" presStyleCnt="0">
        <dgm:presLayoutVars>
          <dgm:dir/>
          <dgm:resizeHandles val="exact"/>
        </dgm:presLayoutVars>
      </dgm:prSet>
      <dgm:spPr/>
    </dgm:pt>
    <dgm:pt modelId="{1B000877-4461-4BC8-9A7C-ED9E1EB8E2D6}" type="pres">
      <dgm:prSet presAssocID="{A9B25DEB-D436-442F-8C64-4E31AE58F1A7}" presName="compNode" presStyleCnt="0"/>
      <dgm:spPr/>
    </dgm:pt>
    <dgm:pt modelId="{39402DBA-FDB4-458E-B6B5-3F280972529F}" type="pres">
      <dgm:prSet presAssocID="{A9B25DEB-D436-442F-8C64-4E31AE58F1A7}" presName="iconBgRect" presStyleLbl="bgShp" presStyleIdx="0" presStyleCnt="4"/>
      <dgm:spPr/>
    </dgm:pt>
    <dgm:pt modelId="{BEACA764-9452-4A58-B367-3926A3C3C236}" type="pres">
      <dgm:prSet presAssocID="{A9B25DEB-D436-442F-8C64-4E31AE58F1A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901A65A-62EC-4399-A3E3-3876FBE3C78A}" type="pres">
      <dgm:prSet presAssocID="{A9B25DEB-D436-442F-8C64-4E31AE58F1A7}" presName="spaceRect" presStyleCnt="0"/>
      <dgm:spPr/>
    </dgm:pt>
    <dgm:pt modelId="{5F44D98A-4B93-48A3-A6E9-30E11C085731}" type="pres">
      <dgm:prSet presAssocID="{A9B25DEB-D436-442F-8C64-4E31AE58F1A7}" presName="textRect" presStyleLbl="revTx" presStyleIdx="0" presStyleCnt="4">
        <dgm:presLayoutVars>
          <dgm:chMax val="1"/>
          <dgm:chPref val="1"/>
        </dgm:presLayoutVars>
      </dgm:prSet>
      <dgm:spPr/>
    </dgm:pt>
    <dgm:pt modelId="{E75373D2-F1FD-4CE9-B187-7857BE898365}" type="pres">
      <dgm:prSet presAssocID="{1D45633F-2433-4B3D-8CD5-14F1C3BF4151}" presName="sibTrans" presStyleCnt="0"/>
      <dgm:spPr/>
    </dgm:pt>
    <dgm:pt modelId="{516C549A-C2A7-4FE5-BA4B-728EF94DDB04}" type="pres">
      <dgm:prSet presAssocID="{B6C18271-8536-4ED2-9C98-A0C619DEF0C6}" presName="compNode" presStyleCnt="0"/>
      <dgm:spPr/>
    </dgm:pt>
    <dgm:pt modelId="{EC2F4EFD-99E0-4F77-8A26-0FE1BBC7E719}" type="pres">
      <dgm:prSet presAssocID="{B6C18271-8536-4ED2-9C98-A0C619DEF0C6}" presName="iconBgRect" presStyleLbl="bgShp" presStyleIdx="1" presStyleCnt="4"/>
      <dgm:spPr/>
    </dgm:pt>
    <dgm:pt modelId="{04E3FEDE-47FD-43E9-B69D-41F8CD7B63C0}" type="pres">
      <dgm:prSet presAssocID="{B6C18271-8536-4ED2-9C98-A0C619DEF0C6}" presName="iconRect" presStyleLbl="nod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AADC848-A26C-431D-A71E-8EE0E45CB0DA}" type="pres">
      <dgm:prSet presAssocID="{B6C18271-8536-4ED2-9C98-A0C619DEF0C6}" presName="spaceRect" presStyleCnt="0"/>
      <dgm:spPr/>
    </dgm:pt>
    <dgm:pt modelId="{059401A2-5F9A-4C0C-A843-3D1704D25E04}" type="pres">
      <dgm:prSet presAssocID="{B6C18271-8536-4ED2-9C98-A0C619DEF0C6}" presName="textRect" presStyleLbl="revTx" presStyleIdx="1" presStyleCnt="4">
        <dgm:presLayoutVars>
          <dgm:chMax val="1"/>
          <dgm:chPref val="1"/>
        </dgm:presLayoutVars>
      </dgm:prSet>
      <dgm:spPr/>
    </dgm:pt>
    <dgm:pt modelId="{143F112D-D02A-44CA-95C8-9BED835B775C}" type="pres">
      <dgm:prSet presAssocID="{696BFB5D-262E-406E-A883-E0EF95BEC468}" presName="sibTrans" presStyleCnt="0"/>
      <dgm:spPr/>
    </dgm:pt>
    <dgm:pt modelId="{B24CBADA-2F1F-40B6-9108-02042464A101}" type="pres">
      <dgm:prSet presAssocID="{5C42BED3-F1DD-403A-862E-60CA93BFE85F}" presName="compNode" presStyleCnt="0"/>
      <dgm:spPr/>
    </dgm:pt>
    <dgm:pt modelId="{8C68B803-BDC9-44BA-8B0B-2195D69E28F9}" type="pres">
      <dgm:prSet presAssocID="{5C42BED3-F1DD-403A-862E-60CA93BFE85F}" presName="iconBgRect" presStyleLbl="bgShp" presStyleIdx="2" presStyleCnt="4"/>
      <dgm:spPr/>
    </dgm:pt>
    <dgm:pt modelId="{A10CBE44-2CA9-4DD4-BA3B-01B55A292D2D}" type="pres">
      <dgm:prSet presAssocID="{5C42BED3-F1DD-403A-862E-60CA93BFE85F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4BE7EF5-1937-49D7-9D12-6C9589362F6E}" type="pres">
      <dgm:prSet presAssocID="{5C42BED3-F1DD-403A-862E-60CA93BFE85F}" presName="spaceRect" presStyleCnt="0"/>
      <dgm:spPr/>
    </dgm:pt>
    <dgm:pt modelId="{F065DF62-01EE-41F1-BFE7-F3C7C636BCF2}" type="pres">
      <dgm:prSet presAssocID="{5C42BED3-F1DD-403A-862E-60CA93BFE85F}" presName="textRect" presStyleLbl="revTx" presStyleIdx="2" presStyleCnt="4">
        <dgm:presLayoutVars>
          <dgm:chMax val="1"/>
          <dgm:chPref val="1"/>
        </dgm:presLayoutVars>
      </dgm:prSet>
      <dgm:spPr/>
    </dgm:pt>
    <dgm:pt modelId="{79DDA1A5-7FEB-4D25-B142-CCAC1A02C6D8}" type="pres">
      <dgm:prSet presAssocID="{E897D540-9668-488C-A11E-B1857932761E}" presName="sibTrans" presStyleCnt="0"/>
      <dgm:spPr/>
    </dgm:pt>
    <dgm:pt modelId="{D29DDCED-6266-4B59-B8AE-7023EFC7948F}" type="pres">
      <dgm:prSet presAssocID="{E1E0A567-197D-4DE8-976A-D846C288CF4C}" presName="compNode" presStyleCnt="0"/>
      <dgm:spPr/>
    </dgm:pt>
    <dgm:pt modelId="{6C0A358F-A189-4B42-A673-A5DCF707F857}" type="pres">
      <dgm:prSet presAssocID="{E1E0A567-197D-4DE8-976A-D846C288CF4C}" presName="iconBgRect" presStyleLbl="bgShp" presStyleIdx="3" presStyleCnt="4"/>
      <dgm:spPr/>
    </dgm:pt>
    <dgm:pt modelId="{0DAB9F36-58FC-41CC-9D68-E04EB45ACDEB}" type="pres">
      <dgm:prSet presAssocID="{E1E0A567-197D-4DE8-976A-D846C288CF4C}" presName="iconRect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  <dgm:pt modelId="{E664A7A3-681F-4371-9F18-E391CF804B05}" type="pres">
      <dgm:prSet presAssocID="{E1E0A567-197D-4DE8-976A-D846C288CF4C}" presName="spaceRect" presStyleCnt="0"/>
      <dgm:spPr/>
    </dgm:pt>
    <dgm:pt modelId="{7D568D99-B0D0-459F-8134-5FA7159E52A5}" type="pres">
      <dgm:prSet presAssocID="{E1E0A567-197D-4DE8-976A-D846C288CF4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76E7400-4827-4BC7-9744-C236314792C5}" type="presOf" srcId="{5C42BED3-F1DD-403A-862E-60CA93BFE85F}" destId="{F065DF62-01EE-41F1-BFE7-F3C7C636BCF2}" srcOrd="0" destOrd="0" presId="urn:microsoft.com/office/officeart/2018/5/layout/IconCircleLabelList"/>
    <dgm:cxn modelId="{9F7AEC06-EEE3-47B5-A65F-5F0D62FAB6E2}" srcId="{988EC507-01E5-49DD-9DAE-C4C30EAAEB15}" destId="{5C42BED3-F1DD-403A-862E-60CA93BFE85F}" srcOrd="2" destOrd="0" parTransId="{DD7C8FBE-2FC2-4A8F-85FA-8AA47963944C}" sibTransId="{E897D540-9668-488C-A11E-B1857932761E}"/>
    <dgm:cxn modelId="{14598633-AC80-4F44-8E50-379B4E2F0BEC}" srcId="{988EC507-01E5-49DD-9DAE-C4C30EAAEB15}" destId="{E1E0A567-197D-4DE8-976A-D846C288CF4C}" srcOrd="3" destOrd="0" parTransId="{D67AC443-2256-4590-94E8-EC81A0ADC93C}" sibTransId="{B9583FF6-F8C1-4020-B438-89D34DEF5C92}"/>
    <dgm:cxn modelId="{85F3136C-B21A-41CC-A6E5-17BAD7F50162}" type="presOf" srcId="{B6C18271-8536-4ED2-9C98-A0C619DEF0C6}" destId="{059401A2-5F9A-4C0C-A843-3D1704D25E04}" srcOrd="0" destOrd="0" presId="urn:microsoft.com/office/officeart/2018/5/layout/IconCircleLabelList"/>
    <dgm:cxn modelId="{6F25B58A-F242-4282-AE8D-7F3B05ECF982}" type="presOf" srcId="{E1E0A567-197D-4DE8-976A-D846C288CF4C}" destId="{7D568D99-B0D0-459F-8134-5FA7159E52A5}" srcOrd="0" destOrd="0" presId="urn:microsoft.com/office/officeart/2018/5/layout/IconCircleLabelList"/>
    <dgm:cxn modelId="{C03211BA-06F6-443B-A7C5-2E748D1B2F16}" srcId="{988EC507-01E5-49DD-9DAE-C4C30EAAEB15}" destId="{B6C18271-8536-4ED2-9C98-A0C619DEF0C6}" srcOrd="1" destOrd="0" parTransId="{94604DBA-BFB2-4EB6-BC9D-684B986F2840}" sibTransId="{696BFB5D-262E-406E-A883-E0EF95BEC468}"/>
    <dgm:cxn modelId="{F77691C5-B7CE-4D13-96AA-AF8E96066C15}" srcId="{988EC507-01E5-49DD-9DAE-C4C30EAAEB15}" destId="{A9B25DEB-D436-442F-8C64-4E31AE58F1A7}" srcOrd="0" destOrd="0" parTransId="{96D18FD3-3AEB-45E3-AF75-D85289AA5D27}" sibTransId="{1D45633F-2433-4B3D-8CD5-14F1C3BF4151}"/>
    <dgm:cxn modelId="{6E0034E4-C85D-456B-AD91-AA0432FD001D}" type="presOf" srcId="{A9B25DEB-D436-442F-8C64-4E31AE58F1A7}" destId="{5F44D98A-4B93-48A3-A6E9-30E11C085731}" srcOrd="0" destOrd="0" presId="urn:microsoft.com/office/officeart/2018/5/layout/IconCircleLabelList"/>
    <dgm:cxn modelId="{57A0D4EE-9F11-45C7-8718-8F56CA0B079E}" type="presOf" srcId="{988EC507-01E5-49DD-9DAE-C4C30EAAEB15}" destId="{F8B2062D-0991-474F-99AB-B542CD32E5A1}" srcOrd="0" destOrd="0" presId="urn:microsoft.com/office/officeart/2018/5/layout/IconCircleLabelList"/>
    <dgm:cxn modelId="{6C8788C2-68AC-49CE-BB5E-146A87F55053}" type="presParOf" srcId="{F8B2062D-0991-474F-99AB-B542CD32E5A1}" destId="{1B000877-4461-4BC8-9A7C-ED9E1EB8E2D6}" srcOrd="0" destOrd="0" presId="urn:microsoft.com/office/officeart/2018/5/layout/IconCircleLabelList"/>
    <dgm:cxn modelId="{0FD22EEB-F555-4E4F-B2D4-225049DC524A}" type="presParOf" srcId="{1B000877-4461-4BC8-9A7C-ED9E1EB8E2D6}" destId="{39402DBA-FDB4-458E-B6B5-3F280972529F}" srcOrd="0" destOrd="0" presId="urn:microsoft.com/office/officeart/2018/5/layout/IconCircleLabelList"/>
    <dgm:cxn modelId="{D4FAC2BE-7529-46B7-A260-B7B5CCFB8D4F}" type="presParOf" srcId="{1B000877-4461-4BC8-9A7C-ED9E1EB8E2D6}" destId="{BEACA764-9452-4A58-B367-3926A3C3C236}" srcOrd="1" destOrd="0" presId="urn:microsoft.com/office/officeart/2018/5/layout/IconCircleLabelList"/>
    <dgm:cxn modelId="{773076D0-668C-451C-BD5D-6A6C87C72379}" type="presParOf" srcId="{1B000877-4461-4BC8-9A7C-ED9E1EB8E2D6}" destId="{0901A65A-62EC-4399-A3E3-3876FBE3C78A}" srcOrd="2" destOrd="0" presId="urn:microsoft.com/office/officeart/2018/5/layout/IconCircleLabelList"/>
    <dgm:cxn modelId="{5D261053-05CF-444F-A937-9519C9D6582F}" type="presParOf" srcId="{1B000877-4461-4BC8-9A7C-ED9E1EB8E2D6}" destId="{5F44D98A-4B93-48A3-A6E9-30E11C085731}" srcOrd="3" destOrd="0" presId="urn:microsoft.com/office/officeart/2018/5/layout/IconCircleLabelList"/>
    <dgm:cxn modelId="{2A309E8F-0487-4D6B-84D9-FB7307009722}" type="presParOf" srcId="{F8B2062D-0991-474F-99AB-B542CD32E5A1}" destId="{E75373D2-F1FD-4CE9-B187-7857BE898365}" srcOrd="1" destOrd="0" presId="urn:microsoft.com/office/officeart/2018/5/layout/IconCircleLabelList"/>
    <dgm:cxn modelId="{C1D6682D-2AEC-4CB3-89C5-DE0B45CAE58F}" type="presParOf" srcId="{F8B2062D-0991-474F-99AB-B542CD32E5A1}" destId="{516C549A-C2A7-4FE5-BA4B-728EF94DDB04}" srcOrd="2" destOrd="0" presId="urn:microsoft.com/office/officeart/2018/5/layout/IconCircleLabelList"/>
    <dgm:cxn modelId="{AB9DBE63-4144-4A37-BD5E-C618A99FC674}" type="presParOf" srcId="{516C549A-C2A7-4FE5-BA4B-728EF94DDB04}" destId="{EC2F4EFD-99E0-4F77-8A26-0FE1BBC7E719}" srcOrd="0" destOrd="0" presId="urn:microsoft.com/office/officeart/2018/5/layout/IconCircleLabelList"/>
    <dgm:cxn modelId="{F1D31061-EC84-47A6-A6F2-6D8029C76821}" type="presParOf" srcId="{516C549A-C2A7-4FE5-BA4B-728EF94DDB04}" destId="{04E3FEDE-47FD-43E9-B69D-41F8CD7B63C0}" srcOrd="1" destOrd="0" presId="urn:microsoft.com/office/officeart/2018/5/layout/IconCircleLabelList"/>
    <dgm:cxn modelId="{CDD726E7-38DE-4494-85EF-AEA37B641DCC}" type="presParOf" srcId="{516C549A-C2A7-4FE5-BA4B-728EF94DDB04}" destId="{0AADC848-A26C-431D-A71E-8EE0E45CB0DA}" srcOrd="2" destOrd="0" presId="urn:microsoft.com/office/officeart/2018/5/layout/IconCircleLabelList"/>
    <dgm:cxn modelId="{5428A177-0A68-4139-B670-243ECE9B640D}" type="presParOf" srcId="{516C549A-C2A7-4FE5-BA4B-728EF94DDB04}" destId="{059401A2-5F9A-4C0C-A843-3D1704D25E04}" srcOrd="3" destOrd="0" presId="urn:microsoft.com/office/officeart/2018/5/layout/IconCircleLabelList"/>
    <dgm:cxn modelId="{67A19AAD-9D65-497A-A7AD-D98F789167FC}" type="presParOf" srcId="{F8B2062D-0991-474F-99AB-B542CD32E5A1}" destId="{143F112D-D02A-44CA-95C8-9BED835B775C}" srcOrd="3" destOrd="0" presId="urn:microsoft.com/office/officeart/2018/5/layout/IconCircleLabelList"/>
    <dgm:cxn modelId="{86077AEE-06FC-49E9-9B7A-D44BF6A99B8A}" type="presParOf" srcId="{F8B2062D-0991-474F-99AB-B542CD32E5A1}" destId="{B24CBADA-2F1F-40B6-9108-02042464A101}" srcOrd="4" destOrd="0" presId="urn:microsoft.com/office/officeart/2018/5/layout/IconCircleLabelList"/>
    <dgm:cxn modelId="{C5E1F8DC-239B-40A4-BBEC-C43DE71A8E8B}" type="presParOf" srcId="{B24CBADA-2F1F-40B6-9108-02042464A101}" destId="{8C68B803-BDC9-44BA-8B0B-2195D69E28F9}" srcOrd="0" destOrd="0" presId="urn:microsoft.com/office/officeart/2018/5/layout/IconCircleLabelList"/>
    <dgm:cxn modelId="{79F86E02-79CD-44CE-AC4A-8140ED264C80}" type="presParOf" srcId="{B24CBADA-2F1F-40B6-9108-02042464A101}" destId="{A10CBE44-2CA9-4DD4-BA3B-01B55A292D2D}" srcOrd="1" destOrd="0" presId="urn:microsoft.com/office/officeart/2018/5/layout/IconCircleLabelList"/>
    <dgm:cxn modelId="{2DE108A2-AC45-412D-BA67-B9025F51D561}" type="presParOf" srcId="{B24CBADA-2F1F-40B6-9108-02042464A101}" destId="{F4BE7EF5-1937-49D7-9D12-6C9589362F6E}" srcOrd="2" destOrd="0" presId="urn:microsoft.com/office/officeart/2018/5/layout/IconCircleLabelList"/>
    <dgm:cxn modelId="{63840EAC-E1AE-4F0E-9F59-1C1749645FB8}" type="presParOf" srcId="{B24CBADA-2F1F-40B6-9108-02042464A101}" destId="{F065DF62-01EE-41F1-BFE7-F3C7C636BCF2}" srcOrd="3" destOrd="0" presId="urn:microsoft.com/office/officeart/2018/5/layout/IconCircleLabelList"/>
    <dgm:cxn modelId="{704F723F-48F6-448D-A7DB-8E716B04DBE7}" type="presParOf" srcId="{F8B2062D-0991-474F-99AB-B542CD32E5A1}" destId="{79DDA1A5-7FEB-4D25-B142-CCAC1A02C6D8}" srcOrd="5" destOrd="0" presId="urn:microsoft.com/office/officeart/2018/5/layout/IconCircleLabelList"/>
    <dgm:cxn modelId="{3CB28836-CD71-4B62-AB34-2B7BD4DA682D}" type="presParOf" srcId="{F8B2062D-0991-474F-99AB-B542CD32E5A1}" destId="{D29DDCED-6266-4B59-B8AE-7023EFC7948F}" srcOrd="6" destOrd="0" presId="urn:microsoft.com/office/officeart/2018/5/layout/IconCircleLabelList"/>
    <dgm:cxn modelId="{C956D7F3-6D45-47BA-8CE2-9CAA7494F029}" type="presParOf" srcId="{D29DDCED-6266-4B59-B8AE-7023EFC7948F}" destId="{6C0A358F-A189-4B42-A673-A5DCF707F857}" srcOrd="0" destOrd="0" presId="urn:microsoft.com/office/officeart/2018/5/layout/IconCircleLabelList"/>
    <dgm:cxn modelId="{7538A7EA-F8FA-4B62-98E7-B89B09692927}" type="presParOf" srcId="{D29DDCED-6266-4B59-B8AE-7023EFC7948F}" destId="{0DAB9F36-58FC-41CC-9D68-E04EB45ACDEB}" srcOrd="1" destOrd="0" presId="urn:microsoft.com/office/officeart/2018/5/layout/IconCircleLabelList"/>
    <dgm:cxn modelId="{01BAB7D4-0304-4FE1-942A-92A7AD9BAE30}" type="presParOf" srcId="{D29DDCED-6266-4B59-B8AE-7023EFC7948F}" destId="{E664A7A3-681F-4371-9F18-E391CF804B05}" srcOrd="2" destOrd="0" presId="urn:microsoft.com/office/officeart/2018/5/layout/IconCircleLabelList"/>
    <dgm:cxn modelId="{F68C6A58-8462-4DAC-881A-71552AE857D4}" type="presParOf" srcId="{D29DDCED-6266-4B59-B8AE-7023EFC7948F}" destId="{7D568D99-B0D0-459F-8134-5FA7159E52A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F4B52A-4FAA-44C8-BDAE-1EE0B1527A2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698AA045-C172-4515-AC97-963ABB8755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Buy to sell later</a:t>
          </a:r>
          <a:endParaRPr lang="en-US" dirty="0"/>
        </a:p>
      </dgm:t>
    </dgm:pt>
    <dgm:pt modelId="{837770C8-4459-4A93-965B-9E2C38792148}" type="parTrans" cxnId="{DDBA91F2-9546-48CF-866D-3411B2DCE834}">
      <dgm:prSet/>
      <dgm:spPr/>
      <dgm:t>
        <a:bodyPr/>
        <a:lstStyle/>
        <a:p>
          <a:endParaRPr lang="en-US"/>
        </a:p>
      </dgm:t>
    </dgm:pt>
    <dgm:pt modelId="{E9477A1F-1E11-48FF-BD53-4A22A9A62A4B}" type="sibTrans" cxnId="{DDBA91F2-9546-48CF-866D-3411B2DCE8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F22599-7472-4130-8EC6-23E75C7E82D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Sell to rebuy later</a:t>
          </a:r>
        </a:p>
      </dgm:t>
    </dgm:pt>
    <dgm:pt modelId="{9BC9AE92-12CD-46C5-B59B-9B359BF99B8A}" type="parTrans" cxnId="{E8360849-7576-4923-B03E-BDAFDA6597ED}">
      <dgm:prSet/>
      <dgm:spPr/>
      <dgm:t>
        <a:bodyPr/>
        <a:lstStyle/>
        <a:p>
          <a:endParaRPr lang="es-ES"/>
        </a:p>
      </dgm:t>
    </dgm:pt>
    <dgm:pt modelId="{722D14DD-1F97-4BF3-8BF1-01378E9CA345}" type="sibTrans" cxnId="{E8360849-7576-4923-B03E-BDAFDA6597ED}">
      <dgm:prSet/>
      <dgm:spPr/>
      <dgm:t>
        <a:bodyPr/>
        <a:lstStyle/>
        <a:p>
          <a:endParaRPr lang="es-ES"/>
        </a:p>
      </dgm:t>
    </dgm:pt>
    <dgm:pt modelId="{C39A9AD2-4C8F-4969-A271-7A675E9C0A83}" type="pres">
      <dgm:prSet presAssocID="{1FF4B52A-4FAA-44C8-BDAE-1EE0B1527A2A}" presName="root" presStyleCnt="0">
        <dgm:presLayoutVars>
          <dgm:dir/>
          <dgm:resizeHandles val="exact"/>
        </dgm:presLayoutVars>
      </dgm:prSet>
      <dgm:spPr/>
    </dgm:pt>
    <dgm:pt modelId="{1AF61EDA-6157-434D-B280-CA4141135B7B}" type="pres">
      <dgm:prSet presAssocID="{698AA045-C172-4515-AC97-963ABB875524}" presName="compNode" presStyleCnt="0"/>
      <dgm:spPr/>
    </dgm:pt>
    <dgm:pt modelId="{578985AC-1656-4725-9E6B-C7766C8277D7}" type="pres">
      <dgm:prSet presAssocID="{698AA045-C172-4515-AC97-963ABB875524}" presName="bgRect" presStyleLbl="bgShp" presStyleIdx="0" presStyleCnt="2"/>
      <dgm:spPr/>
    </dgm:pt>
    <dgm:pt modelId="{07845D10-D076-42F9-A30B-0CB41B0BA096}" type="pres">
      <dgm:prSet presAssocID="{698AA045-C172-4515-AC97-963ABB87552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9CD7F520-39B3-44D7-8E5E-DD3EE141B01F}" type="pres">
      <dgm:prSet presAssocID="{698AA045-C172-4515-AC97-963ABB875524}" presName="spaceRect" presStyleCnt="0"/>
      <dgm:spPr/>
    </dgm:pt>
    <dgm:pt modelId="{CF2BFDC5-7171-4444-A189-66661D46828A}" type="pres">
      <dgm:prSet presAssocID="{698AA045-C172-4515-AC97-963ABB875524}" presName="parTx" presStyleLbl="revTx" presStyleIdx="0" presStyleCnt="2">
        <dgm:presLayoutVars>
          <dgm:chMax val="0"/>
          <dgm:chPref val="0"/>
        </dgm:presLayoutVars>
      </dgm:prSet>
      <dgm:spPr/>
    </dgm:pt>
    <dgm:pt modelId="{A822CC56-1661-43A9-8DDE-655DC667C426}" type="pres">
      <dgm:prSet presAssocID="{E9477A1F-1E11-48FF-BD53-4A22A9A62A4B}" presName="sibTrans" presStyleCnt="0"/>
      <dgm:spPr/>
    </dgm:pt>
    <dgm:pt modelId="{EFFAE2D0-3B7D-418F-8228-3DB3D365F0CB}" type="pres">
      <dgm:prSet presAssocID="{A8F22599-7472-4130-8EC6-23E75C7E82DD}" presName="compNode" presStyleCnt="0"/>
      <dgm:spPr/>
    </dgm:pt>
    <dgm:pt modelId="{7DC144C6-95FD-41B9-85FB-4448A19AD104}" type="pres">
      <dgm:prSet presAssocID="{A8F22599-7472-4130-8EC6-23E75C7E82DD}" presName="bgRect" presStyleLbl="bgShp" presStyleIdx="1" presStyleCnt="2"/>
      <dgm:spPr/>
    </dgm:pt>
    <dgm:pt modelId="{7E372A9C-9AC2-4B77-8C16-DAD5CD3A885A}" type="pres">
      <dgm:prSet presAssocID="{A8F22599-7472-4130-8EC6-23E75C7E82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5D27A9C-A570-4BBA-9005-6C9F7424A3A1}" type="pres">
      <dgm:prSet presAssocID="{A8F22599-7472-4130-8EC6-23E75C7E82DD}" presName="spaceRect" presStyleCnt="0"/>
      <dgm:spPr/>
    </dgm:pt>
    <dgm:pt modelId="{535C06E5-68F3-408C-9512-49E67A2F9870}" type="pres">
      <dgm:prSet presAssocID="{A8F22599-7472-4130-8EC6-23E75C7E82D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8360849-7576-4923-B03E-BDAFDA6597ED}" srcId="{1FF4B52A-4FAA-44C8-BDAE-1EE0B1527A2A}" destId="{A8F22599-7472-4130-8EC6-23E75C7E82DD}" srcOrd="1" destOrd="0" parTransId="{9BC9AE92-12CD-46C5-B59B-9B359BF99B8A}" sibTransId="{722D14DD-1F97-4BF3-8BF1-01378E9CA345}"/>
    <dgm:cxn modelId="{C5434AB5-1FE7-4325-A307-2CBA82640DCD}" type="presOf" srcId="{A8F22599-7472-4130-8EC6-23E75C7E82DD}" destId="{535C06E5-68F3-408C-9512-49E67A2F9870}" srcOrd="0" destOrd="0" presId="urn:microsoft.com/office/officeart/2018/2/layout/IconVerticalSolidList"/>
    <dgm:cxn modelId="{6B7DFFBB-A213-4DA0-A224-2DA9018EDC3B}" type="presOf" srcId="{1FF4B52A-4FAA-44C8-BDAE-1EE0B1527A2A}" destId="{C39A9AD2-4C8F-4969-A271-7A675E9C0A83}" srcOrd="0" destOrd="0" presId="urn:microsoft.com/office/officeart/2018/2/layout/IconVerticalSolidList"/>
    <dgm:cxn modelId="{B02E5ED6-D6E3-441A-BFF1-721D706772F8}" type="presOf" srcId="{698AA045-C172-4515-AC97-963ABB875524}" destId="{CF2BFDC5-7171-4444-A189-66661D46828A}" srcOrd="0" destOrd="0" presId="urn:microsoft.com/office/officeart/2018/2/layout/IconVerticalSolidList"/>
    <dgm:cxn modelId="{DDBA91F2-9546-48CF-866D-3411B2DCE834}" srcId="{1FF4B52A-4FAA-44C8-BDAE-1EE0B1527A2A}" destId="{698AA045-C172-4515-AC97-963ABB875524}" srcOrd="0" destOrd="0" parTransId="{837770C8-4459-4A93-965B-9E2C38792148}" sibTransId="{E9477A1F-1E11-48FF-BD53-4A22A9A62A4B}"/>
    <dgm:cxn modelId="{6D453273-1956-4371-8AD5-43C3BCAFC221}" type="presParOf" srcId="{C39A9AD2-4C8F-4969-A271-7A675E9C0A83}" destId="{1AF61EDA-6157-434D-B280-CA4141135B7B}" srcOrd="0" destOrd="0" presId="urn:microsoft.com/office/officeart/2018/2/layout/IconVerticalSolidList"/>
    <dgm:cxn modelId="{3167AF49-48A9-43E6-B666-EB2C5A9A4BBD}" type="presParOf" srcId="{1AF61EDA-6157-434D-B280-CA4141135B7B}" destId="{578985AC-1656-4725-9E6B-C7766C8277D7}" srcOrd="0" destOrd="0" presId="urn:microsoft.com/office/officeart/2018/2/layout/IconVerticalSolidList"/>
    <dgm:cxn modelId="{F7F57CEA-9BD3-491D-AE36-1681D8E690FB}" type="presParOf" srcId="{1AF61EDA-6157-434D-B280-CA4141135B7B}" destId="{07845D10-D076-42F9-A30B-0CB41B0BA096}" srcOrd="1" destOrd="0" presId="urn:microsoft.com/office/officeart/2018/2/layout/IconVerticalSolidList"/>
    <dgm:cxn modelId="{69908FCC-5224-4670-A491-9C7C8539C40E}" type="presParOf" srcId="{1AF61EDA-6157-434D-B280-CA4141135B7B}" destId="{9CD7F520-39B3-44D7-8E5E-DD3EE141B01F}" srcOrd="2" destOrd="0" presId="urn:microsoft.com/office/officeart/2018/2/layout/IconVerticalSolidList"/>
    <dgm:cxn modelId="{611067C4-668E-4047-9B1F-84D3BD9B5B12}" type="presParOf" srcId="{1AF61EDA-6157-434D-B280-CA4141135B7B}" destId="{CF2BFDC5-7171-4444-A189-66661D46828A}" srcOrd="3" destOrd="0" presId="urn:microsoft.com/office/officeart/2018/2/layout/IconVerticalSolidList"/>
    <dgm:cxn modelId="{92203320-B315-4D67-A171-76E079F2E5D0}" type="presParOf" srcId="{C39A9AD2-4C8F-4969-A271-7A675E9C0A83}" destId="{A822CC56-1661-43A9-8DDE-655DC667C426}" srcOrd="1" destOrd="0" presId="urn:microsoft.com/office/officeart/2018/2/layout/IconVerticalSolidList"/>
    <dgm:cxn modelId="{B128ADCF-E4C8-45A7-A8A4-13579E087E92}" type="presParOf" srcId="{C39A9AD2-4C8F-4969-A271-7A675E9C0A83}" destId="{EFFAE2D0-3B7D-418F-8228-3DB3D365F0CB}" srcOrd="2" destOrd="0" presId="urn:microsoft.com/office/officeart/2018/2/layout/IconVerticalSolidList"/>
    <dgm:cxn modelId="{EC4B6C17-57CD-4B45-B36D-3FE69CD0F174}" type="presParOf" srcId="{EFFAE2D0-3B7D-418F-8228-3DB3D365F0CB}" destId="{7DC144C6-95FD-41B9-85FB-4448A19AD104}" srcOrd="0" destOrd="0" presId="urn:microsoft.com/office/officeart/2018/2/layout/IconVerticalSolidList"/>
    <dgm:cxn modelId="{82F64B52-385A-45D0-8343-7AC541407F4D}" type="presParOf" srcId="{EFFAE2D0-3B7D-418F-8228-3DB3D365F0CB}" destId="{7E372A9C-9AC2-4B77-8C16-DAD5CD3A885A}" srcOrd="1" destOrd="0" presId="urn:microsoft.com/office/officeart/2018/2/layout/IconVerticalSolidList"/>
    <dgm:cxn modelId="{94EC3055-A665-4B2A-800C-ACB412F3C2EE}" type="presParOf" srcId="{EFFAE2D0-3B7D-418F-8228-3DB3D365F0CB}" destId="{E5D27A9C-A570-4BBA-9005-6C9F7424A3A1}" srcOrd="2" destOrd="0" presId="urn:microsoft.com/office/officeart/2018/2/layout/IconVerticalSolidList"/>
    <dgm:cxn modelId="{5BBEA14B-09C0-4F1E-B4F1-720CB0F83BCE}" type="presParOf" srcId="{EFFAE2D0-3B7D-418F-8228-3DB3D365F0CB}" destId="{535C06E5-68F3-408C-9512-49E67A2F987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48062A-03D9-4632-B807-B0956D83500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9E87402-70BB-432B-9335-B47CFC454DC4}">
      <dgm:prSet/>
      <dgm:spPr/>
      <dgm:t>
        <a:bodyPr/>
        <a:lstStyle/>
        <a:p>
          <a:r>
            <a:rPr lang="en-US"/>
            <a:t>Active participation in the markets</a:t>
          </a:r>
        </a:p>
      </dgm:t>
    </dgm:pt>
    <dgm:pt modelId="{4C89FD00-7143-4710-AC7C-0D4087EF5586}" type="parTrans" cxnId="{1E99D10C-BC97-43E2-9BCC-F5A7AC4BE8F2}">
      <dgm:prSet/>
      <dgm:spPr/>
      <dgm:t>
        <a:bodyPr/>
        <a:lstStyle/>
        <a:p>
          <a:endParaRPr lang="en-US"/>
        </a:p>
      </dgm:t>
    </dgm:pt>
    <dgm:pt modelId="{1DB3E486-30F4-4182-9579-AF038089BC26}" type="sibTrans" cxnId="{1E99D10C-BC97-43E2-9BCC-F5A7AC4BE8F2}">
      <dgm:prSet/>
      <dgm:spPr/>
      <dgm:t>
        <a:bodyPr/>
        <a:lstStyle/>
        <a:p>
          <a:endParaRPr lang="en-US"/>
        </a:p>
      </dgm:t>
    </dgm:pt>
    <dgm:pt modelId="{51F01699-3D91-410F-B90A-BF9DBA985A3E}">
      <dgm:prSet/>
      <dgm:spPr/>
      <dgm:t>
        <a:bodyPr/>
        <a:lstStyle/>
        <a:p>
          <a:r>
            <a:rPr lang="en-US"/>
            <a:t>Instead of buy-and-hold strategy (investors)</a:t>
          </a:r>
        </a:p>
      </dgm:t>
    </dgm:pt>
    <dgm:pt modelId="{3B7462E7-2545-429E-BBE4-BDD300ACC880}" type="parTrans" cxnId="{EF451EB2-F4C3-4903-B7C2-473B6B34BD71}">
      <dgm:prSet/>
      <dgm:spPr/>
      <dgm:t>
        <a:bodyPr/>
        <a:lstStyle/>
        <a:p>
          <a:endParaRPr lang="en-US"/>
        </a:p>
      </dgm:t>
    </dgm:pt>
    <dgm:pt modelId="{3D46FA46-218B-4099-BED3-94F50F3B27EC}" type="sibTrans" cxnId="{EF451EB2-F4C3-4903-B7C2-473B6B34BD71}">
      <dgm:prSet/>
      <dgm:spPr/>
      <dgm:t>
        <a:bodyPr/>
        <a:lstStyle/>
        <a:p>
          <a:endParaRPr lang="en-US"/>
        </a:p>
      </dgm:t>
    </dgm:pt>
    <dgm:pt modelId="{F4B34D01-6DAD-4D8F-977C-9AFE9AD15870}">
      <dgm:prSet/>
      <dgm:spPr/>
      <dgm:t>
        <a:bodyPr/>
        <a:lstStyle/>
        <a:p>
          <a:r>
            <a:rPr lang="en-US"/>
            <a:t>Success depends on trader’s ability to be profitable over time</a:t>
          </a:r>
        </a:p>
      </dgm:t>
    </dgm:pt>
    <dgm:pt modelId="{4F27C71E-16A7-46E0-B162-3F461B62F58E}" type="parTrans" cxnId="{E417E841-38D3-4B0A-B1BE-A64A37E6E8AC}">
      <dgm:prSet/>
      <dgm:spPr/>
      <dgm:t>
        <a:bodyPr/>
        <a:lstStyle/>
        <a:p>
          <a:endParaRPr lang="en-US"/>
        </a:p>
      </dgm:t>
    </dgm:pt>
    <dgm:pt modelId="{A9B4C28C-6795-4A65-AA6E-CC84341A725E}" type="sibTrans" cxnId="{E417E841-38D3-4B0A-B1BE-A64A37E6E8AC}">
      <dgm:prSet/>
      <dgm:spPr/>
      <dgm:t>
        <a:bodyPr/>
        <a:lstStyle/>
        <a:p>
          <a:endParaRPr lang="en-US"/>
        </a:p>
      </dgm:t>
    </dgm:pt>
    <dgm:pt modelId="{64132D0E-6591-40D7-ACCB-FD4586500F46}" type="pres">
      <dgm:prSet presAssocID="{E748062A-03D9-4632-B807-B0956D83500B}" presName="linear" presStyleCnt="0">
        <dgm:presLayoutVars>
          <dgm:animLvl val="lvl"/>
          <dgm:resizeHandles val="exact"/>
        </dgm:presLayoutVars>
      </dgm:prSet>
      <dgm:spPr/>
    </dgm:pt>
    <dgm:pt modelId="{C045D57B-4B52-44F4-9155-C58D44FC6709}" type="pres">
      <dgm:prSet presAssocID="{49E87402-70BB-432B-9335-B47CFC454DC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25EBED-CEBC-480C-9874-32519D599FAE}" type="pres">
      <dgm:prSet presAssocID="{1DB3E486-30F4-4182-9579-AF038089BC26}" presName="spacer" presStyleCnt="0"/>
      <dgm:spPr/>
    </dgm:pt>
    <dgm:pt modelId="{A4C793FD-29DD-4474-BC4D-651C2EC33E73}" type="pres">
      <dgm:prSet presAssocID="{51F01699-3D91-410F-B90A-BF9DBA985A3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E0040C8-5B10-4822-B745-58374788E850}" type="pres">
      <dgm:prSet presAssocID="{3D46FA46-218B-4099-BED3-94F50F3B27EC}" presName="spacer" presStyleCnt="0"/>
      <dgm:spPr/>
    </dgm:pt>
    <dgm:pt modelId="{26A095FA-F2D0-4E30-86FA-3FE22F5A446E}" type="pres">
      <dgm:prSet presAssocID="{F4B34D01-6DAD-4D8F-977C-9AFE9AD1587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2D06A0A-6277-47B5-A1F1-E5E1CE8ECB88}" type="presOf" srcId="{F4B34D01-6DAD-4D8F-977C-9AFE9AD15870}" destId="{26A095FA-F2D0-4E30-86FA-3FE22F5A446E}" srcOrd="0" destOrd="0" presId="urn:microsoft.com/office/officeart/2005/8/layout/vList2"/>
    <dgm:cxn modelId="{1E99D10C-BC97-43E2-9BCC-F5A7AC4BE8F2}" srcId="{E748062A-03D9-4632-B807-B0956D83500B}" destId="{49E87402-70BB-432B-9335-B47CFC454DC4}" srcOrd="0" destOrd="0" parTransId="{4C89FD00-7143-4710-AC7C-0D4087EF5586}" sibTransId="{1DB3E486-30F4-4182-9579-AF038089BC26}"/>
    <dgm:cxn modelId="{E417E841-38D3-4B0A-B1BE-A64A37E6E8AC}" srcId="{E748062A-03D9-4632-B807-B0956D83500B}" destId="{F4B34D01-6DAD-4D8F-977C-9AFE9AD15870}" srcOrd="2" destOrd="0" parTransId="{4F27C71E-16A7-46E0-B162-3F461B62F58E}" sibTransId="{A9B4C28C-6795-4A65-AA6E-CC84341A725E}"/>
    <dgm:cxn modelId="{EF451EB2-F4C3-4903-B7C2-473B6B34BD71}" srcId="{E748062A-03D9-4632-B807-B0956D83500B}" destId="{51F01699-3D91-410F-B90A-BF9DBA985A3E}" srcOrd="1" destOrd="0" parTransId="{3B7462E7-2545-429E-BBE4-BDD300ACC880}" sibTransId="{3D46FA46-218B-4099-BED3-94F50F3B27EC}"/>
    <dgm:cxn modelId="{9EA59BB8-3450-4C24-9B99-7ACFA6D6E5BA}" type="presOf" srcId="{51F01699-3D91-410F-B90A-BF9DBA985A3E}" destId="{A4C793FD-29DD-4474-BC4D-651C2EC33E73}" srcOrd="0" destOrd="0" presId="urn:microsoft.com/office/officeart/2005/8/layout/vList2"/>
    <dgm:cxn modelId="{B1713AC9-A8A6-43C9-A1E5-E55CE94834AD}" type="presOf" srcId="{49E87402-70BB-432B-9335-B47CFC454DC4}" destId="{C045D57B-4B52-44F4-9155-C58D44FC6709}" srcOrd="0" destOrd="0" presId="urn:microsoft.com/office/officeart/2005/8/layout/vList2"/>
    <dgm:cxn modelId="{C686EBFF-7CBE-48C3-9EA1-A73993BCE2FE}" type="presOf" srcId="{E748062A-03D9-4632-B807-B0956D83500B}" destId="{64132D0E-6591-40D7-ACCB-FD4586500F46}" srcOrd="0" destOrd="0" presId="urn:microsoft.com/office/officeart/2005/8/layout/vList2"/>
    <dgm:cxn modelId="{D93B928D-1BC7-4996-9D98-2C54C5BC17E0}" type="presParOf" srcId="{64132D0E-6591-40D7-ACCB-FD4586500F46}" destId="{C045D57B-4B52-44F4-9155-C58D44FC6709}" srcOrd="0" destOrd="0" presId="urn:microsoft.com/office/officeart/2005/8/layout/vList2"/>
    <dgm:cxn modelId="{A1158E90-966F-43FF-B750-0F2518D6ADC5}" type="presParOf" srcId="{64132D0E-6591-40D7-ACCB-FD4586500F46}" destId="{C725EBED-CEBC-480C-9874-32519D599FAE}" srcOrd="1" destOrd="0" presId="urn:microsoft.com/office/officeart/2005/8/layout/vList2"/>
    <dgm:cxn modelId="{29F2412D-BD3B-43E3-9415-CFFED816292A}" type="presParOf" srcId="{64132D0E-6591-40D7-ACCB-FD4586500F46}" destId="{A4C793FD-29DD-4474-BC4D-651C2EC33E73}" srcOrd="2" destOrd="0" presId="urn:microsoft.com/office/officeart/2005/8/layout/vList2"/>
    <dgm:cxn modelId="{75E12171-EB98-4AE6-9DBF-91AB0E193E7F}" type="presParOf" srcId="{64132D0E-6591-40D7-ACCB-FD4586500F46}" destId="{2E0040C8-5B10-4822-B745-58374788E850}" srcOrd="3" destOrd="0" presId="urn:microsoft.com/office/officeart/2005/8/layout/vList2"/>
    <dgm:cxn modelId="{65E8EF81-2CC5-48BB-B5CF-8EDB699A5950}" type="presParOf" srcId="{64132D0E-6591-40D7-ACCB-FD4586500F46}" destId="{26A095FA-F2D0-4E30-86FA-3FE22F5A446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02DBA-FDB4-458E-B6B5-3F280972529F}">
      <dsp:nvSpPr>
        <dsp:cNvPr id="0" name=""/>
        <dsp:cNvSpPr/>
      </dsp:nvSpPr>
      <dsp:spPr>
        <a:xfrm>
          <a:off x="929957" y="1951"/>
          <a:ext cx="955388" cy="95538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CA764-9452-4A58-B367-3926A3C3C236}">
      <dsp:nvSpPr>
        <dsp:cNvPr id="0" name=""/>
        <dsp:cNvSpPr/>
      </dsp:nvSpPr>
      <dsp:spPr>
        <a:xfrm>
          <a:off x="1133565" y="205558"/>
          <a:ext cx="548173" cy="548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4D98A-4B93-48A3-A6E9-30E11C085731}">
      <dsp:nvSpPr>
        <dsp:cNvPr id="0" name=""/>
        <dsp:cNvSpPr/>
      </dsp:nvSpPr>
      <dsp:spPr>
        <a:xfrm>
          <a:off x="624546" y="1254919"/>
          <a:ext cx="1566210" cy="62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Section</a:t>
          </a:r>
          <a:r>
            <a:rPr lang="es-ES" sz="1100" kern="1200" dirty="0"/>
            <a:t> 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Trading basics &amp; Project goal</a:t>
          </a:r>
        </a:p>
      </dsp:txBody>
      <dsp:txXfrm>
        <a:off x="624546" y="1254919"/>
        <a:ext cx="1566210" cy="626484"/>
      </dsp:txXfrm>
    </dsp:sp>
    <dsp:sp modelId="{EC2F4EFD-99E0-4F77-8A26-0FE1BBC7E719}">
      <dsp:nvSpPr>
        <dsp:cNvPr id="0" name=""/>
        <dsp:cNvSpPr/>
      </dsp:nvSpPr>
      <dsp:spPr>
        <a:xfrm>
          <a:off x="2770255" y="1951"/>
          <a:ext cx="955388" cy="955388"/>
        </a:xfrm>
        <a:prstGeom prst="ellipse">
          <a:avLst/>
        </a:prstGeom>
        <a:solidFill>
          <a:schemeClr val="accent2">
            <a:hueOff val="-294232"/>
            <a:satOff val="140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3FEDE-47FD-43E9-B69D-41F8CD7B63C0}">
      <dsp:nvSpPr>
        <dsp:cNvPr id="0" name=""/>
        <dsp:cNvSpPr/>
      </dsp:nvSpPr>
      <dsp:spPr>
        <a:xfrm>
          <a:off x="2973863" y="205558"/>
          <a:ext cx="548173" cy="54817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401A2-5F9A-4C0C-A843-3D1704D25E04}">
      <dsp:nvSpPr>
        <dsp:cNvPr id="0" name=""/>
        <dsp:cNvSpPr/>
      </dsp:nvSpPr>
      <dsp:spPr>
        <a:xfrm>
          <a:off x="2464844" y="1254919"/>
          <a:ext cx="1566210" cy="62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Section</a:t>
          </a:r>
          <a:r>
            <a:rPr lang="es-ES" sz="1100" kern="1200" dirty="0"/>
            <a:t> B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/>
            <a:t>Bitcoin and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Arima</a:t>
          </a:r>
          <a:r>
            <a:rPr lang="es-ES" sz="1100" kern="1200" dirty="0"/>
            <a:t> </a:t>
          </a:r>
          <a:r>
            <a:rPr lang="es-ES" sz="1100" kern="1200" dirty="0" err="1"/>
            <a:t>models</a:t>
          </a:r>
          <a:endParaRPr lang="en-US" sz="1100" kern="1200" dirty="0"/>
        </a:p>
      </dsp:txBody>
      <dsp:txXfrm>
        <a:off x="2464844" y="1254919"/>
        <a:ext cx="1566210" cy="626484"/>
      </dsp:txXfrm>
    </dsp:sp>
    <dsp:sp modelId="{8C68B803-BDC9-44BA-8B0B-2195D69E28F9}">
      <dsp:nvSpPr>
        <dsp:cNvPr id="0" name=""/>
        <dsp:cNvSpPr/>
      </dsp:nvSpPr>
      <dsp:spPr>
        <a:xfrm>
          <a:off x="929957" y="2272956"/>
          <a:ext cx="955388" cy="955388"/>
        </a:xfrm>
        <a:prstGeom prst="ellipse">
          <a:avLst/>
        </a:prstGeom>
        <a:solidFill>
          <a:schemeClr val="accent2">
            <a:hueOff val="-588464"/>
            <a:satOff val="2812"/>
            <a:lumOff val="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CBE44-2CA9-4DD4-BA3B-01B55A292D2D}">
      <dsp:nvSpPr>
        <dsp:cNvPr id="0" name=""/>
        <dsp:cNvSpPr/>
      </dsp:nvSpPr>
      <dsp:spPr>
        <a:xfrm>
          <a:off x="1133565" y="2476564"/>
          <a:ext cx="548173" cy="548173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5DF62-01EE-41F1-BFE7-F3C7C636BCF2}">
      <dsp:nvSpPr>
        <dsp:cNvPr id="0" name=""/>
        <dsp:cNvSpPr/>
      </dsp:nvSpPr>
      <dsp:spPr>
        <a:xfrm>
          <a:off x="624546" y="3525925"/>
          <a:ext cx="1566210" cy="62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Section</a:t>
          </a:r>
          <a:r>
            <a:rPr lang="es-ES" sz="1100" kern="1200" dirty="0"/>
            <a:t> C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Feature</a:t>
          </a:r>
          <a:r>
            <a:rPr lang="es-ES" sz="1100" kern="1200" dirty="0"/>
            <a:t> </a:t>
          </a:r>
          <a:r>
            <a:rPr lang="es-ES" sz="1100" kern="1200" dirty="0" err="1"/>
            <a:t>Selection</a:t>
          </a:r>
          <a:endParaRPr lang="en-US" sz="1100" kern="1200" dirty="0"/>
        </a:p>
      </dsp:txBody>
      <dsp:txXfrm>
        <a:off x="624546" y="3525925"/>
        <a:ext cx="1566210" cy="626484"/>
      </dsp:txXfrm>
    </dsp:sp>
    <dsp:sp modelId="{6C0A358F-A189-4B42-A673-A5DCF707F857}">
      <dsp:nvSpPr>
        <dsp:cNvPr id="0" name=""/>
        <dsp:cNvSpPr/>
      </dsp:nvSpPr>
      <dsp:spPr>
        <a:xfrm>
          <a:off x="2770255" y="2272956"/>
          <a:ext cx="955388" cy="955388"/>
        </a:xfrm>
        <a:prstGeom prst="ellipse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B9F36-58FC-41CC-9D68-E04EB45ACDEB}">
      <dsp:nvSpPr>
        <dsp:cNvPr id="0" name=""/>
        <dsp:cNvSpPr/>
      </dsp:nvSpPr>
      <dsp:spPr>
        <a:xfrm>
          <a:off x="2973863" y="2476564"/>
          <a:ext cx="548173" cy="548173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68D99-B0D0-459F-8134-5FA7159E52A5}">
      <dsp:nvSpPr>
        <dsp:cNvPr id="0" name=""/>
        <dsp:cNvSpPr/>
      </dsp:nvSpPr>
      <dsp:spPr>
        <a:xfrm>
          <a:off x="2464844" y="3525925"/>
          <a:ext cx="1566210" cy="62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Section</a:t>
          </a:r>
          <a:r>
            <a:rPr lang="es-ES" sz="1100" kern="1200" dirty="0"/>
            <a:t> 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Analysis</a:t>
          </a:r>
          <a:r>
            <a:rPr lang="es-ES" sz="1100" kern="1200" dirty="0"/>
            <a:t> and </a:t>
          </a:r>
          <a:r>
            <a:rPr lang="es-ES" sz="1100" kern="1200" dirty="0" err="1"/>
            <a:t>Prediction</a:t>
          </a:r>
          <a:endParaRPr lang="en-US" sz="1100" kern="1200" dirty="0"/>
        </a:p>
      </dsp:txBody>
      <dsp:txXfrm>
        <a:off x="2464844" y="3525925"/>
        <a:ext cx="1566210" cy="626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8985AC-1656-4725-9E6B-C7766C8277D7}">
      <dsp:nvSpPr>
        <dsp:cNvPr id="0" name=""/>
        <dsp:cNvSpPr/>
      </dsp:nvSpPr>
      <dsp:spPr>
        <a:xfrm>
          <a:off x="0" y="647587"/>
          <a:ext cx="4936067" cy="11955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845D10-D076-42F9-A30B-0CB41B0BA096}">
      <dsp:nvSpPr>
        <dsp:cNvPr id="0" name=""/>
        <dsp:cNvSpPr/>
      </dsp:nvSpPr>
      <dsp:spPr>
        <a:xfrm>
          <a:off x="361652" y="916585"/>
          <a:ext cx="657550" cy="6575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BFDC5-7171-4444-A189-66661D46828A}">
      <dsp:nvSpPr>
        <dsp:cNvPr id="0" name=""/>
        <dsp:cNvSpPr/>
      </dsp:nvSpPr>
      <dsp:spPr>
        <a:xfrm>
          <a:off x="1380856" y="647587"/>
          <a:ext cx="3555210" cy="11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529" tIns="126529" rIns="126529" bIns="1265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Buy to sell later</a:t>
          </a:r>
          <a:endParaRPr lang="en-US" sz="2500" kern="1200" dirty="0"/>
        </a:p>
      </dsp:txBody>
      <dsp:txXfrm>
        <a:off x="1380856" y="647587"/>
        <a:ext cx="3555210" cy="1195546"/>
      </dsp:txXfrm>
    </dsp:sp>
    <dsp:sp modelId="{7DC144C6-95FD-41B9-85FB-4448A19AD104}">
      <dsp:nvSpPr>
        <dsp:cNvPr id="0" name=""/>
        <dsp:cNvSpPr/>
      </dsp:nvSpPr>
      <dsp:spPr>
        <a:xfrm>
          <a:off x="0" y="2142020"/>
          <a:ext cx="4936067" cy="119554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372A9C-9AC2-4B77-8C16-DAD5CD3A885A}">
      <dsp:nvSpPr>
        <dsp:cNvPr id="0" name=""/>
        <dsp:cNvSpPr/>
      </dsp:nvSpPr>
      <dsp:spPr>
        <a:xfrm>
          <a:off x="361652" y="2411018"/>
          <a:ext cx="657550" cy="6575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5C06E5-68F3-408C-9512-49E67A2F9870}">
      <dsp:nvSpPr>
        <dsp:cNvPr id="0" name=""/>
        <dsp:cNvSpPr/>
      </dsp:nvSpPr>
      <dsp:spPr>
        <a:xfrm>
          <a:off x="1380856" y="2142020"/>
          <a:ext cx="3555210" cy="119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529" tIns="126529" rIns="126529" bIns="12652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Sell to rebuy later</a:t>
          </a:r>
        </a:p>
      </dsp:txBody>
      <dsp:txXfrm>
        <a:off x="1380856" y="2142020"/>
        <a:ext cx="3555210" cy="11955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5D57B-4B52-44F4-9155-C58D44FC6709}">
      <dsp:nvSpPr>
        <dsp:cNvPr id="0" name=""/>
        <dsp:cNvSpPr/>
      </dsp:nvSpPr>
      <dsp:spPr>
        <a:xfrm>
          <a:off x="0" y="303727"/>
          <a:ext cx="4936067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Active participation in the markets</a:t>
          </a:r>
        </a:p>
      </dsp:txBody>
      <dsp:txXfrm>
        <a:off x="52431" y="356158"/>
        <a:ext cx="4831205" cy="969198"/>
      </dsp:txXfrm>
    </dsp:sp>
    <dsp:sp modelId="{A4C793FD-29DD-4474-BC4D-651C2EC33E73}">
      <dsp:nvSpPr>
        <dsp:cNvPr id="0" name=""/>
        <dsp:cNvSpPr/>
      </dsp:nvSpPr>
      <dsp:spPr>
        <a:xfrm>
          <a:off x="0" y="1455547"/>
          <a:ext cx="4936067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Instead of buy-and-hold strategy (investors)</a:t>
          </a:r>
        </a:p>
      </dsp:txBody>
      <dsp:txXfrm>
        <a:off x="52431" y="1507978"/>
        <a:ext cx="4831205" cy="969198"/>
      </dsp:txXfrm>
    </dsp:sp>
    <dsp:sp modelId="{26A095FA-F2D0-4E30-86FA-3FE22F5A446E}">
      <dsp:nvSpPr>
        <dsp:cNvPr id="0" name=""/>
        <dsp:cNvSpPr/>
      </dsp:nvSpPr>
      <dsp:spPr>
        <a:xfrm>
          <a:off x="0" y="2607367"/>
          <a:ext cx="4936067" cy="10740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Success depends on trader’s ability to be profitable over time</a:t>
          </a:r>
        </a:p>
      </dsp:txBody>
      <dsp:txXfrm>
        <a:off x="52431" y="2659798"/>
        <a:ext cx="4831205" cy="9691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A333-96A8-4FC1-BC03-93E3D6CBA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8535B-83DA-4BFA-9762-B329D1C74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0F97F-4606-40A7-BE0F-4A737D9C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6F37-B96D-4532-98F4-FF2CB8D6C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EFA23-269F-4593-ACA4-969D8F50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8172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9BA0-BBD1-425E-98B2-8B20CA4A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0739E-37C0-4BCD-8DB0-2A68B47A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276EE-183B-4C4F-9C7A-AA64B032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12D08-4DFA-4BB7-8C11-93FB489A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63B74-1B0B-4488-A4BB-1670AA1A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784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D7084-95EC-4074-9BD9-E6F4499EE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4A2B5-99E7-4B46-9732-878B6D712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41A87-7007-4E29-8F1D-4672C96C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9E283-8211-456F-884E-B35A22A9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F2B21-F079-4BAC-BB8E-D49E73D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663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51BD-19BE-417F-BB77-D4E25841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3658C-50F9-47F2-BCB1-9614CBFA5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3A15-B65C-42B4-BD24-2E1DF414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69DC-157F-4B2F-AF5F-03BDBE31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E1B8D-0FA9-4B4E-929D-73F24D70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46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3A9B-B1E0-4D97-A537-3E72DFB0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F2109-2A39-4359-B6EC-DE9811DB7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8CD02-8BEB-4B4B-8F3B-9F77729B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A9B0D-796A-44BC-8F3D-31F5AD16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C0E4C-5A45-4847-870C-CDB6E17D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57355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3107-FDA0-4947-9892-2491CAE9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1F5CB-EAE3-4325-BF8E-6DC9F8AF6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7E1DD-1B60-4A10-80E6-9848B42C1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D9987-E642-41F4-8D22-2F1DE76C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C193-24E0-4737-8E6D-0886F118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58F01-7FCF-4690-87DA-5E6EC451A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994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79A7-3075-4041-9442-3D20B172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68207-DD40-4BC5-8771-FA6AAF9DE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38AA7-FA84-4FB2-94B9-116B84F7D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83986-3D05-4951-893A-019EFE5E8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40E42F-BF37-4DA0-9EED-58BAB12C4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1692E-A005-4592-9014-E4B5A6C4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342FE-4574-4CC4-B6AE-1F454819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A24DF4-7609-48A6-9243-FB4930968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624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E1B2-281E-4EB0-A064-777484DB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EA995-CD25-483B-BE28-BE7ED17FA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53351-F269-4ED4-9607-D2182B7F1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80302-CD80-403E-A563-13CC2C31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8392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0813D-2699-4744-BDA0-7E3D9FBE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2D27B-92C5-414B-A5E7-09DA54FC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CC0BF-C166-4E31-8D24-8B6188AD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2963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68A4-2493-4A63-8EEF-E3262221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BCEC-0BFD-4720-A8F7-DCFEE6D6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3849F-716D-41E8-8406-DD450B2B3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74BE2-C971-4F2E-8462-6F5B1DD2B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93B84-1ADD-406A-9268-C97DE5665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604FA-2AAA-4921-AB9F-5258AE61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360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A8D-2BC2-4774-B4B6-1F9C6191D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92194-7A27-4968-ADD5-2A9676288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85049-3101-4D74-8401-C9B4E40A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A7CA5-3486-49ED-B8BC-39D907003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13C68-8BBD-4705-BE5F-10EA07C5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FF891-FF26-43B6-82D7-3278C064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56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336BF-5CD8-4727-ACB4-E4873566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46953-BB88-4AA3-81AA-4C372A7B9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3A02-037B-43AC-BCEF-69FE6C718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5207-7B32-425E-B8FB-E9CDC85E4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FEB76-D5EB-4906-840C-70F56C1F9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128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13446724-BD76-4CF5-92D0-DEBE2A792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effectLst/>
              </a:rPr>
              <a:t>Machine Learning</a:t>
            </a:r>
            <a:br>
              <a:rPr lang="en-US" sz="5200" dirty="0">
                <a:solidFill>
                  <a:srgbClr val="FFFFFF"/>
                </a:solidFill>
                <a:effectLst/>
              </a:rPr>
            </a:br>
            <a:r>
              <a:rPr lang="en-US" sz="3600" dirty="0">
                <a:solidFill>
                  <a:srgbClr val="FFFFFF"/>
                </a:solidFill>
                <a:effectLst/>
              </a:rPr>
              <a:t>for</a:t>
            </a:r>
            <a:br>
              <a:rPr lang="en-US" sz="5200" dirty="0">
                <a:solidFill>
                  <a:srgbClr val="FFFFFF"/>
                </a:solidFill>
                <a:effectLst/>
              </a:rPr>
            </a:br>
            <a:r>
              <a:rPr lang="en-US" sz="6600" dirty="0">
                <a:solidFill>
                  <a:srgbClr val="FFFFFF"/>
                </a:solidFill>
                <a:effectLst/>
              </a:rPr>
              <a:t>Algorithmic Trading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9614A-ED81-49D8-8164-48211971B6F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3752" y="4096464"/>
            <a:ext cx="10058400" cy="1282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</a:rPr>
              <a:t>Technical analysis using ARIMA models</a:t>
            </a:r>
          </a:p>
          <a:p>
            <a:pPr marL="0" indent="0" algn="ctr">
              <a:buNone/>
            </a:pPr>
            <a:endParaRPr lang="en-US" sz="13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13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1300" dirty="0" err="1">
                <a:solidFill>
                  <a:srgbClr val="FFFFFF"/>
                </a:solidFill>
              </a:rPr>
              <a:t>Lic</a:t>
            </a:r>
            <a:r>
              <a:rPr lang="en-US" sz="1300" dirty="0">
                <a:solidFill>
                  <a:srgbClr val="FFFFFF"/>
                </a:solidFill>
              </a:rPr>
              <a:t>. Nicolás M. Japas</a:t>
            </a:r>
          </a:p>
        </p:txBody>
      </p:sp>
    </p:spTree>
    <p:extLst>
      <p:ext uri="{BB962C8B-B14F-4D97-AF65-F5344CB8AC3E}">
        <p14:creationId xmlns:p14="http://schemas.microsoft.com/office/powerpoint/2010/main" val="3408824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8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9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7CDB2F-015A-45E4-B209-1664AA65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Candlesticks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DC0C25-7FBA-4D59-B3D5-D8A2BE160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2121763"/>
            <a:ext cx="5157216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‘Japanese Candles’, ‘OHLC’ charts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Visualize 4 prices at the same time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E0E7E38-4D3A-4A64-AE1A-9514E0B06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2" y="2291380"/>
            <a:ext cx="4736963" cy="21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0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D28E2C-566A-4616-B51E-D700CDB40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8627" r="16248" b="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1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775633"/>
            <a:ext cx="5291328" cy="2707574"/>
          </a:xfrm>
        </p:spPr>
        <p:txBody>
          <a:bodyPr anchor="b">
            <a:normAutofit/>
          </a:bodyPr>
          <a:lstStyle/>
          <a:p>
            <a:pPr algn="l"/>
            <a:r>
              <a:rPr lang="es-ES" sz="5400" dirty="0"/>
              <a:t>Case </a:t>
            </a:r>
            <a:r>
              <a:rPr lang="es-ES" sz="5400" dirty="0" err="1"/>
              <a:t>Study</a:t>
            </a:r>
            <a:r>
              <a:rPr lang="es-ES" sz="5400" dirty="0"/>
              <a:t>: Bitcoin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DC2FE1-CC77-4307-997D-00464CD5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29511"/>
            <a:ext cx="4169664" cy="1155525"/>
          </a:xfrm>
        </p:spPr>
        <p:txBody>
          <a:bodyPr anchor="t">
            <a:normAutofit/>
          </a:bodyPr>
          <a:lstStyle/>
          <a:p>
            <a:pPr algn="l"/>
            <a:r>
              <a:rPr lang="es-ES" sz="2000" dirty="0" err="1"/>
              <a:t>Section</a:t>
            </a:r>
            <a:r>
              <a:rPr lang="es-ES" sz="2000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4064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Bitcoin data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Bitcoin is traded 24/7 world-wide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So no market hours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76B9E439-61C7-4C6D-86BD-FD19B6847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86" y="2106558"/>
            <a:ext cx="6318227" cy="34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04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Bitcoin data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The data can be decomposed and the trend extracted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C9FC54C-3942-4D1E-8ADC-628F1C6A3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275D789-CAEF-4B09-AEF8-1F29D26A9E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13"/>
          <a:stretch/>
        </p:blipFill>
        <p:spPr>
          <a:xfrm>
            <a:off x="241793" y="3873499"/>
            <a:ext cx="6034581" cy="175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D28E2C-566A-4616-B51E-D700CDB40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8627" r="16248" b="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1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775633"/>
            <a:ext cx="5291328" cy="2707574"/>
          </a:xfrm>
        </p:spPr>
        <p:txBody>
          <a:bodyPr anchor="b">
            <a:normAutofit/>
          </a:bodyPr>
          <a:lstStyle/>
          <a:p>
            <a:pPr algn="l"/>
            <a:r>
              <a:rPr lang="es-ES" sz="5400" dirty="0"/>
              <a:t>Time Series </a:t>
            </a:r>
            <a:r>
              <a:rPr lang="es-ES" sz="5400" dirty="0" err="1"/>
              <a:t>Using</a:t>
            </a:r>
            <a:r>
              <a:rPr lang="es-ES" sz="5400" dirty="0"/>
              <a:t> ARIMA </a:t>
            </a:r>
            <a:r>
              <a:rPr lang="es-ES" sz="5400" dirty="0" err="1"/>
              <a:t>Models</a:t>
            </a:r>
            <a:endParaRPr lang="es-ES" sz="54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DC2FE1-CC77-4307-997D-00464CD5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29511"/>
            <a:ext cx="4169664" cy="1155525"/>
          </a:xfrm>
        </p:spPr>
        <p:txBody>
          <a:bodyPr anchor="t">
            <a:normAutofit/>
          </a:bodyPr>
          <a:lstStyle/>
          <a:p>
            <a:pPr algn="l"/>
            <a:r>
              <a:rPr lang="es-ES" sz="2000" dirty="0" err="1"/>
              <a:t>Section</a:t>
            </a:r>
            <a:r>
              <a:rPr lang="es-ES" sz="2000" dirty="0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40996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8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effectLst/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ARIMA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96" name="Straight Connector 9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AutoRegressive</a:t>
            </a:r>
            <a:r>
              <a:rPr lang="en-US" sz="20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Integrated Moving Average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Models fitted to time series data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Algorithm based on the idea that the past values of the series can predict the future values</a:t>
            </a:r>
            <a:endParaRPr lang="es-ES" sz="20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cxnSp>
        <p:nvCxnSpPr>
          <p:cNvPr id="97" name="Straight Connector 9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Content Placeholder 38" descr="A picture containing chart&#10;&#10;Description automatically generated">
            <a:extLst>
              <a:ext uri="{FF2B5EF4-FFF2-40B4-BE49-F238E27FC236}">
                <a16:creationId xmlns:a16="http://schemas.microsoft.com/office/drawing/2014/main" id="{FFDAC1E1-9425-4ABB-ABC1-B011B0771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24"/>
          <a:stretch/>
        </p:blipFill>
        <p:spPr>
          <a:xfrm>
            <a:off x="5545871" y="736936"/>
            <a:ext cx="6646129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08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D28E2C-566A-4616-B51E-D700CDB40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8627" r="16248" b="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1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775633"/>
            <a:ext cx="5291328" cy="2707574"/>
          </a:xfrm>
        </p:spPr>
        <p:txBody>
          <a:bodyPr anchor="b">
            <a:normAutofit/>
          </a:bodyPr>
          <a:lstStyle/>
          <a:p>
            <a:pPr algn="l"/>
            <a:r>
              <a:rPr lang="es-ES" sz="5400" dirty="0" err="1"/>
              <a:t>Feature</a:t>
            </a:r>
            <a:r>
              <a:rPr lang="es-ES" sz="5400" dirty="0"/>
              <a:t> </a:t>
            </a:r>
            <a:r>
              <a:rPr lang="es-ES" sz="5400" dirty="0" err="1"/>
              <a:t>Selection</a:t>
            </a:r>
            <a:endParaRPr lang="es-ES" sz="54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DC2FE1-CC77-4307-997D-00464CD5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29511"/>
            <a:ext cx="4169664" cy="1155525"/>
          </a:xfrm>
        </p:spPr>
        <p:txBody>
          <a:bodyPr anchor="t">
            <a:normAutofit/>
          </a:bodyPr>
          <a:lstStyle/>
          <a:p>
            <a:pPr algn="l"/>
            <a:r>
              <a:rPr lang="es-ES" sz="2000" dirty="0" err="1"/>
              <a:t>Section</a:t>
            </a:r>
            <a:r>
              <a:rPr lang="es-ES" sz="2000" dirty="0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188783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Google Trends</a:t>
            </a:r>
            <a:endParaRPr lang="es-ES" sz="380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123" name="Straight Connector 11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How many Google searches with the word ‘bitcoin’?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Historical and real-time data</a:t>
            </a:r>
          </a:p>
        </p:txBody>
      </p:sp>
      <p:cxnSp>
        <p:nvCxnSpPr>
          <p:cNvPr id="124" name="Straight Connector 1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, histogram&#10;&#10;Description automatically generated">
            <a:extLst>
              <a:ext uri="{FF2B5EF4-FFF2-40B4-BE49-F238E27FC236}">
                <a16:creationId xmlns:a16="http://schemas.microsoft.com/office/drawing/2014/main" id="{CA607212-6D57-4CB7-B5C5-7FA619F6D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871971"/>
            <a:ext cx="5666547" cy="5114058"/>
          </a:xfrm>
          <a:prstGeom prst="rect">
            <a:avLst/>
          </a:prstGeom>
        </p:spPr>
      </p:pic>
      <p:pic>
        <p:nvPicPr>
          <p:cNvPr id="45" name="Picture 44" descr="Icon&#10;&#10;Description automatically generated with low confidence">
            <a:extLst>
              <a:ext uri="{FF2B5EF4-FFF2-40B4-BE49-F238E27FC236}">
                <a16:creationId xmlns:a16="http://schemas.microsoft.com/office/drawing/2014/main" id="{5957AF8C-432B-4FBA-9839-BFDA01421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3" y="341377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374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Twitter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How many tweets are there with the word ‘bitcoin’, ‘</a:t>
            </a:r>
            <a:r>
              <a:rPr lang="en-US" sz="2000" dirty="0" err="1">
                <a:solidFill>
                  <a:schemeClr val="bg1"/>
                </a:solidFill>
              </a:rPr>
              <a:t>btc</a:t>
            </a:r>
            <a:r>
              <a:rPr lang="en-US" sz="2000" dirty="0">
                <a:solidFill>
                  <a:schemeClr val="bg1"/>
                </a:solidFill>
              </a:rPr>
              <a:t>’, etc.?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Historical and real-time data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82FEAF76-A6E5-4B83-ABCE-8FDF14D61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857804"/>
            <a:ext cx="5666547" cy="5142391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83910B8C-612A-404F-9C89-4B574FE36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2" y="3480475"/>
            <a:ext cx="2076428" cy="20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60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8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Market Cap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97" name="Straight Connector 9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Calculated using the total number of bitcoins in circulation</a:t>
            </a:r>
          </a:p>
        </p:txBody>
      </p:sp>
      <p:cxnSp>
        <p:nvCxnSpPr>
          <p:cNvPr id="98" name="Straight Connector 9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2D35B49-8340-4015-B98D-B3C7144C9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871971"/>
            <a:ext cx="5666547" cy="5114058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433E689-71D8-4F97-BCDD-A47B46273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9013">
            <a:off x="819853" y="3273464"/>
            <a:ext cx="2210623" cy="22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0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lurry image of a street at night&#10;&#10;Description automatically generated with low confidence">
            <a:extLst>
              <a:ext uri="{FF2B5EF4-FFF2-40B4-BE49-F238E27FC236}">
                <a16:creationId xmlns:a16="http://schemas.microsoft.com/office/drawing/2014/main" id="{9DE0541B-C706-413B-AAED-CC9EFA6D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6" r="4792" b="-9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s-ES"/>
              <a:t>Table of Contents</a:t>
            </a:r>
          </a:p>
        </p:txBody>
      </p:sp>
      <p:graphicFrame>
        <p:nvGraphicFramePr>
          <p:cNvPr id="30" name="Content Placeholder 25">
            <a:extLst>
              <a:ext uri="{FF2B5EF4-FFF2-40B4-BE49-F238E27FC236}">
                <a16:creationId xmlns:a16="http://schemas.microsoft.com/office/drawing/2014/main" id="{BF6AD004-1EB8-41E5-ACDF-6662E27B8D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9136717"/>
              </p:ext>
            </p:extLst>
          </p:nvPr>
        </p:nvGraphicFramePr>
        <p:xfrm>
          <a:off x="804673" y="2022601"/>
          <a:ext cx="4655602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419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Volume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How much bitcoin is being bought and sold?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0F9D291-920C-4391-9A48-FA73CA464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992385"/>
            <a:ext cx="5666547" cy="487323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860A253-A3A6-4A2E-B2C7-8E1CCB41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9013">
            <a:off x="819853" y="3273464"/>
            <a:ext cx="2210623" cy="22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Exploration: Data Viz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128" name="Straight Connector 1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220331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Showing the relations between the X features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shoji, crossword puzzle, colorful, red&#10;&#10;Description automatically generated">
            <a:extLst>
              <a:ext uri="{FF2B5EF4-FFF2-40B4-BE49-F238E27FC236}">
                <a16:creationId xmlns:a16="http://schemas.microsoft.com/office/drawing/2014/main" id="{FBD35018-2BA8-4981-8E04-9091C5F1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7" y="0"/>
            <a:ext cx="6857994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79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95216433-8AC6-4650-8DAD-55D9424C6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5683" y="1511300"/>
            <a:ext cx="4621791" cy="4557301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E6BEAAF-E694-4EA3-9209-F9A1E45CD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6000" y="1511300"/>
            <a:ext cx="4621791" cy="45573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A90697-8904-41DC-9C0B-F7B2E3AD6FC6}"/>
              </a:ext>
            </a:extLst>
          </p:cNvPr>
          <p:cNvSpPr txBox="1"/>
          <p:nvPr/>
        </p:nvSpPr>
        <p:spPr>
          <a:xfrm>
            <a:off x="635683" y="364279"/>
            <a:ext cx="2437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Tweets</a:t>
            </a:r>
            <a:endParaRPr lang="es-E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57A859-DC5A-451B-A616-1388742D5773}"/>
              </a:ext>
            </a:extLst>
          </p:cNvPr>
          <p:cNvSpPr txBox="1"/>
          <p:nvPr/>
        </p:nvSpPr>
        <p:spPr>
          <a:xfrm>
            <a:off x="6096000" y="364279"/>
            <a:ext cx="344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Google Trends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9689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1C05C4E-6134-46A5-BD7E-B763F52D5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4632" y="1363530"/>
            <a:ext cx="2560320" cy="252459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E248B50-9C0E-44FD-B68F-B65204479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54631" y="3243130"/>
            <a:ext cx="2560320" cy="252459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57D32E2-A473-4C39-9C80-6A5770D65E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35726" y="1858830"/>
            <a:ext cx="2560320" cy="2524594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99DA726-C8BA-4786-A501-79DA882401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120662" y="3587370"/>
            <a:ext cx="2560320" cy="25219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329894-6131-4174-800F-6EBFE32FC6B4}"/>
              </a:ext>
            </a:extLst>
          </p:cNvPr>
          <p:cNvSpPr txBox="1"/>
          <p:nvPr/>
        </p:nvSpPr>
        <p:spPr>
          <a:xfrm>
            <a:off x="484632" y="838648"/>
            <a:ext cx="1421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Open</a:t>
            </a:r>
            <a:endParaRPr lang="es-E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D2BD7-23B7-4BF9-BAF7-9A3E7F2FD3B0}"/>
              </a:ext>
            </a:extLst>
          </p:cNvPr>
          <p:cNvSpPr txBox="1"/>
          <p:nvPr/>
        </p:nvSpPr>
        <p:spPr>
          <a:xfrm>
            <a:off x="6224630" y="1333948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Volume</a:t>
            </a:r>
            <a:endParaRPr lang="es-E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CA7C6-8353-43EF-B9B0-08860EC2DBB1}"/>
              </a:ext>
            </a:extLst>
          </p:cNvPr>
          <p:cNvSpPr txBox="1"/>
          <p:nvPr/>
        </p:nvSpPr>
        <p:spPr>
          <a:xfrm>
            <a:off x="3354631" y="2718248"/>
            <a:ext cx="1421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Close</a:t>
            </a:r>
            <a:endParaRPr lang="es-E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17E96-34D5-484B-A0E8-005AD3AF2252}"/>
              </a:ext>
            </a:extLst>
          </p:cNvPr>
          <p:cNvSpPr txBox="1"/>
          <p:nvPr/>
        </p:nvSpPr>
        <p:spPr>
          <a:xfrm>
            <a:off x="9135595" y="3061148"/>
            <a:ext cx="2325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Marketcap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78793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D28E2C-566A-4616-B51E-D700CDB40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8627" r="16248" b="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1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775633"/>
            <a:ext cx="5291328" cy="2707574"/>
          </a:xfrm>
        </p:spPr>
        <p:txBody>
          <a:bodyPr anchor="b">
            <a:normAutofit/>
          </a:bodyPr>
          <a:lstStyle/>
          <a:p>
            <a:pPr algn="l"/>
            <a:r>
              <a:rPr lang="es-ES" sz="5400" dirty="0" err="1"/>
              <a:t>Analysis</a:t>
            </a:r>
            <a:r>
              <a:rPr lang="es-ES" sz="5400" dirty="0"/>
              <a:t> and </a:t>
            </a:r>
            <a:r>
              <a:rPr lang="es-ES" sz="5400" dirty="0" err="1"/>
              <a:t>Predictions</a:t>
            </a:r>
            <a:endParaRPr lang="es-ES" sz="54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DC2FE1-CC77-4307-997D-00464CD5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29511"/>
            <a:ext cx="4169664" cy="1155525"/>
          </a:xfrm>
        </p:spPr>
        <p:txBody>
          <a:bodyPr anchor="t">
            <a:normAutofit/>
          </a:bodyPr>
          <a:lstStyle/>
          <a:p>
            <a:pPr algn="l"/>
            <a:r>
              <a:rPr lang="es-ES" sz="2000" dirty="0" err="1"/>
              <a:t>Section</a:t>
            </a:r>
            <a:r>
              <a:rPr lang="es-ES" sz="2000" dirty="0"/>
              <a:t> D</a:t>
            </a:r>
          </a:p>
        </p:txBody>
      </p:sp>
    </p:spTree>
    <p:extLst>
      <p:ext uri="{BB962C8B-B14F-4D97-AF65-F5344CB8AC3E}">
        <p14:creationId xmlns:p14="http://schemas.microsoft.com/office/powerpoint/2010/main" val="229163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606F96-0EE6-4267-AFC9-3804AA9549D5}"/>
              </a:ext>
            </a:extLst>
          </p:cNvPr>
          <p:cNvSpPr txBox="1">
            <a:spLocks/>
          </p:cNvSpPr>
          <p:nvPr/>
        </p:nvSpPr>
        <p:spPr>
          <a:xfrm>
            <a:off x="3779983" y="381158"/>
            <a:ext cx="7565644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/>
              <a:t>Predictions</a:t>
            </a:r>
            <a:endParaRPr lang="en-US" sz="600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F8C10D4-46B4-4AF0-8771-F3730015F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40521" y="2050523"/>
            <a:ext cx="6336723" cy="430395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ED1621AD-064F-4DFD-B09A-2F9C94452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5360" y="924715"/>
            <a:ext cx="4053837" cy="28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52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84AA0F-C38E-461B-9F8D-BE43CB227794}"/>
              </a:ext>
            </a:extLst>
          </p:cNvPr>
          <p:cNvSpPr txBox="1">
            <a:spLocks/>
          </p:cNvSpPr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rgbClr val="FFFFFF"/>
                </a:solidFill>
              </a:rPr>
              <a:t>Diagnostics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9E19CEC-444C-401A-AE74-D80664BD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6" y="1146725"/>
            <a:ext cx="6274296" cy="456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2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D28E2C-566A-4616-B51E-D700CDB40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8627" r="16248" b="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1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775633"/>
            <a:ext cx="5291328" cy="2707574"/>
          </a:xfrm>
        </p:spPr>
        <p:txBody>
          <a:bodyPr anchor="b">
            <a:normAutofit/>
          </a:bodyPr>
          <a:lstStyle/>
          <a:p>
            <a:pPr algn="l"/>
            <a:r>
              <a:rPr lang="es-ES" sz="5400" dirty="0"/>
              <a:t>Trading </a:t>
            </a:r>
            <a:r>
              <a:rPr lang="es-ES" sz="5400" dirty="0" err="1"/>
              <a:t>Basics</a:t>
            </a:r>
            <a:r>
              <a:rPr lang="es-ES" sz="5400" dirty="0"/>
              <a:t> &amp; Project </a:t>
            </a:r>
            <a:r>
              <a:rPr lang="es-ES" sz="5400" dirty="0" err="1"/>
              <a:t>Goal</a:t>
            </a:r>
            <a:endParaRPr lang="es-ES" sz="54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DC2FE1-CC77-4307-997D-00464CD5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29511"/>
            <a:ext cx="4169664" cy="1155525"/>
          </a:xfrm>
        </p:spPr>
        <p:txBody>
          <a:bodyPr anchor="t">
            <a:normAutofit/>
          </a:bodyPr>
          <a:lstStyle/>
          <a:p>
            <a:pPr algn="l"/>
            <a:r>
              <a:rPr lang="es-ES" sz="2000"/>
              <a:t>Section A</a:t>
            </a:r>
          </a:p>
        </p:txBody>
      </p:sp>
    </p:spTree>
    <p:extLst>
      <p:ext uri="{BB962C8B-B14F-4D97-AF65-F5344CB8AC3E}">
        <p14:creationId xmlns:p14="http://schemas.microsoft.com/office/powerpoint/2010/main" val="2710929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7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effectLst/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Goal</a:t>
            </a:r>
            <a:endParaRPr lang="es-ES" sz="380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89" name="Straight Connector 8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58A4E0-293A-4C94-A0E2-AB6B76613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Analyze historical financial data</a:t>
            </a:r>
          </a:p>
          <a:p>
            <a:r>
              <a:rPr lang="es-ES" sz="2000">
                <a:solidFill>
                  <a:schemeClr val="bg1"/>
                </a:solidFill>
              </a:rPr>
              <a:t>Find patterns</a:t>
            </a:r>
          </a:p>
          <a:p>
            <a:r>
              <a:rPr lang="es-ES" sz="2000">
                <a:solidFill>
                  <a:schemeClr val="bg1"/>
                </a:solidFill>
              </a:rPr>
              <a:t>Make Price predictions</a:t>
            </a:r>
          </a:p>
          <a:p>
            <a:endParaRPr lang="es-ES" sz="2000">
              <a:solidFill>
                <a:schemeClr val="bg1"/>
              </a:solidFill>
            </a:endParaRPr>
          </a:p>
        </p:txBody>
      </p:sp>
      <p:cxnSp>
        <p:nvCxnSpPr>
          <p:cNvPr id="90" name="Straight Connector 8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7FBA7B6A-29C1-47BC-A0A9-7B9CB49B86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65" b="1"/>
          <a:stretch/>
        </p:blipFill>
        <p:spPr>
          <a:xfrm>
            <a:off x="6525453" y="1022590"/>
            <a:ext cx="5666547" cy="48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323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Trading</a:t>
            </a:r>
            <a:r>
              <a:rPr lang="en-US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 Basics</a:t>
            </a:r>
            <a:endParaRPr lang="es-ES" dirty="0"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81AECE8-FDD4-44EE-B8B1-75D741909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3" y="2191807"/>
            <a:ext cx="4379292" cy="3985156"/>
          </a:xfrm>
          <a:prstGeom prst="rect">
            <a:avLst/>
          </a:prstGeom>
        </p:spPr>
      </p:pic>
      <p:graphicFrame>
        <p:nvGraphicFramePr>
          <p:cNvPr id="10" name="Subtitle 2">
            <a:extLst>
              <a:ext uri="{FF2B5EF4-FFF2-40B4-BE49-F238E27FC236}">
                <a16:creationId xmlns:a16="http://schemas.microsoft.com/office/drawing/2014/main" id="{CC81E56D-AD4A-4227-8DC4-A4B7C3942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2568302"/>
              </p:ext>
            </p:extLst>
          </p:nvPr>
        </p:nvGraphicFramePr>
        <p:xfrm>
          <a:off x="838200" y="2191807"/>
          <a:ext cx="4936067" cy="398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91714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72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Trading Basics</a:t>
            </a:r>
            <a:endParaRPr lang="es-ES" dirty="0"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graphicFrame>
        <p:nvGraphicFramePr>
          <p:cNvPr id="98" name="Content Placeholder 4">
            <a:extLst>
              <a:ext uri="{FF2B5EF4-FFF2-40B4-BE49-F238E27FC236}">
                <a16:creationId xmlns:a16="http://schemas.microsoft.com/office/drawing/2014/main" id="{24D12B6B-8A61-4181-A308-E1D2108A5D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191807"/>
          <a:ext cx="4936067" cy="398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81AECE8-FDD4-44EE-B8B1-75D741909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3" y="2191807"/>
            <a:ext cx="4379292" cy="39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Kinds of Analysis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1533D31-4008-4E04-B506-03B07C5B7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Fundamental</a:t>
            </a:r>
            <a:endParaRPr lang="en-US" sz="200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/>
              <a:t>Try to measure ‘intrinsic value’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/>
              <a:t>Look at economic and financial factors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Technical</a:t>
            </a:r>
            <a:endParaRPr lang="en-US" sz="200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/>
              <a:t>Focused on statistical trends and movements in price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E7625227-810D-4DE4-B1E6-EB2895C296B2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648064"/>
            <a:ext cx="4935970" cy="30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84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Kinds of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F7548-7090-4CA1-862D-EFCE77BFBB5C}"/>
              </a:ext>
            </a:extLst>
          </p:cNvPr>
          <p:cNvSpPr/>
          <p:nvPr/>
        </p:nvSpPr>
        <p:spPr>
          <a:xfrm>
            <a:off x="660400" y="3587484"/>
            <a:ext cx="4935970" cy="1193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1533D31-4008-4E04-B506-03B07C5B7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Fundamental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Try to measure ‘intrinsic value’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Look at economic and financial factors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Technical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Focused on statistical trends and movements in price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E7625227-810D-4DE4-B1E6-EB2895C296B2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648064"/>
            <a:ext cx="4935970" cy="30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57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2">
            <a:extLst>
              <a:ext uri="{FF2B5EF4-FFF2-40B4-BE49-F238E27FC236}">
                <a16:creationId xmlns:a16="http://schemas.microsoft.com/office/drawing/2014/main" id="{73AD41DB-DF9F-49BC-85AE-6AB1840A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9978"/>
            <a:ext cx="4391024" cy="1173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Advantages of Algorithmic Trading?</a:t>
            </a:r>
          </a:p>
        </p:txBody>
      </p:sp>
      <p:pic>
        <p:nvPicPr>
          <p:cNvPr id="19" name="Content Placeholder 1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F2CB0CE5-2856-4975-A43F-91FE43855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0" y="0"/>
            <a:ext cx="12192000" cy="4051300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40" name="Group 34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36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A994C2-F61C-49F1-90BC-8C55118FA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64201" y="4669978"/>
            <a:ext cx="5692774" cy="11737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Process huge amounts of data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Automated</a:t>
            </a:r>
          </a:p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Emotions!</a:t>
            </a:r>
          </a:p>
        </p:txBody>
      </p:sp>
    </p:spTree>
    <p:extLst>
      <p:ext uri="{BB962C8B-B14F-4D97-AF65-F5344CB8AC3E}">
        <p14:creationId xmlns:p14="http://schemas.microsoft.com/office/powerpoint/2010/main" val="2020337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725</TotalTime>
  <Words>325</Words>
  <Application>Microsoft Office PowerPoint</Application>
  <PresentationFormat>Widescreen</PresentationFormat>
  <Paragraphs>88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Roboto Condensed</vt:lpstr>
      <vt:lpstr>Office Theme</vt:lpstr>
      <vt:lpstr>Machine Learning for Algorithmic Trading</vt:lpstr>
      <vt:lpstr>Table of Contents</vt:lpstr>
      <vt:lpstr>Trading Basics &amp; Project Goal</vt:lpstr>
      <vt:lpstr>Goal</vt:lpstr>
      <vt:lpstr>Trading Basics</vt:lpstr>
      <vt:lpstr>Trading Basics</vt:lpstr>
      <vt:lpstr>Kinds of Analysis</vt:lpstr>
      <vt:lpstr>Kinds of Analysis</vt:lpstr>
      <vt:lpstr>Advantages of Algorithmic Trading?</vt:lpstr>
      <vt:lpstr>Candlesticks</vt:lpstr>
      <vt:lpstr>Case Study: Bitcoin</vt:lpstr>
      <vt:lpstr>Bitcoin data</vt:lpstr>
      <vt:lpstr>Bitcoin data</vt:lpstr>
      <vt:lpstr>Time Series Using ARIMA Models</vt:lpstr>
      <vt:lpstr>ARIMA</vt:lpstr>
      <vt:lpstr>Feature Selection</vt:lpstr>
      <vt:lpstr>Google Trends</vt:lpstr>
      <vt:lpstr>Twitter</vt:lpstr>
      <vt:lpstr>Market Cap</vt:lpstr>
      <vt:lpstr>Volume</vt:lpstr>
      <vt:lpstr>Exploration: Data Viz</vt:lpstr>
      <vt:lpstr>PowerPoint Presentation</vt:lpstr>
      <vt:lpstr>PowerPoint Presentation</vt:lpstr>
      <vt:lpstr>Analysis and Predictions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Algorithmic Trading</dc:title>
  <dc:creator>Nicolas Japas</dc:creator>
  <cp:lastModifiedBy>Nicolas Japas</cp:lastModifiedBy>
  <cp:revision>50</cp:revision>
  <dcterms:created xsi:type="dcterms:W3CDTF">2021-03-11T13:34:44Z</dcterms:created>
  <dcterms:modified xsi:type="dcterms:W3CDTF">2021-03-12T01:40:43Z</dcterms:modified>
</cp:coreProperties>
</file>